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emf" ContentType="image/x-emf"/>
  <Default Extension="xlsx" ContentType="application/vnd.openxmlformats-officedocument.spreadsheetml.sheet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4" r:id="rId3"/>
    <p:sldId id="285" r:id="rId4"/>
    <p:sldId id="283" r:id="rId5"/>
    <p:sldId id="282" r:id="rId6"/>
    <p:sldId id="286" r:id="rId7"/>
    <p:sldId id="276" r:id="rId8"/>
    <p:sldId id="269" r:id="rId9"/>
    <p:sldId id="277" r:id="rId10"/>
    <p:sldId id="274" r:id="rId11"/>
    <p:sldId id="275" r:id="rId12"/>
    <p:sldId id="265" r:id="rId13"/>
    <p:sldId id="266" r:id="rId14"/>
    <p:sldId id="272" r:id="rId15"/>
    <p:sldId id="259" r:id="rId16"/>
    <p:sldId id="257" r:id="rId17"/>
    <p:sldId id="267" r:id="rId18"/>
    <p:sldId id="273" r:id="rId19"/>
    <p:sldId id="268" r:id="rId20"/>
    <p:sldId id="288" r:id="rId21"/>
    <p:sldId id="280" r:id="rId22"/>
    <p:sldId id="278" r:id="rId23"/>
    <p:sldId id="262" r:id="rId24"/>
    <p:sldId id="263" r:id="rId25"/>
    <p:sldId id="264" r:id="rId26"/>
    <p:sldId id="260" r:id="rId27"/>
    <p:sldId id="281" r:id="rId28"/>
    <p:sldId id="271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Quiz" id="{C65D7D61-B090-C841-9208-94220760EAB2}">
          <p14:sldIdLst>
            <p14:sldId id="256"/>
            <p14:sldId id="284"/>
            <p14:sldId id="285"/>
            <p14:sldId id="283"/>
            <p14:sldId id="282"/>
          </p14:sldIdLst>
        </p14:section>
        <p14:section name="Amino Acid Biosynthesis" id="{E5454D4B-4729-2948-A352-043C0E8EE6CF}">
          <p14:sldIdLst>
            <p14:sldId id="286"/>
            <p14:sldId id="276"/>
            <p14:sldId id="269"/>
            <p14:sldId id="277"/>
            <p14:sldId id="274"/>
            <p14:sldId id="275"/>
          </p14:sldIdLst>
        </p14:section>
        <p14:section name="Transaminase" id="{14E71A3C-165D-4F45-8E8C-C20F4E512CF5}">
          <p14:sldIdLst>
            <p14:sldId id="265"/>
            <p14:sldId id="266"/>
            <p14:sldId id="272"/>
          </p14:sldIdLst>
        </p14:section>
        <p14:section name="Glutamate" id="{86C52C3C-DE79-7640-9F58-EE4A49BDC6BF}">
          <p14:sldIdLst>
            <p14:sldId id="259"/>
            <p14:sldId id="257"/>
            <p14:sldId id="267"/>
            <p14:sldId id="273"/>
            <p14:sldId id="268"/>
            <p14:sldId id="288"/>
          </p14:sldIdLst>
        </p14:section>
        <p14:section name="Regulation of Protein Biosynthesis" id="{3FFD0972-3EDC-D143-9B88-7CBD0BF4B42D}">
          <p14:sldIdLst>
            <p14:sldId id="280"/>
            <p14:sldId id="278"/>
            <p14:sldId id="262"/>
            <p14:sldId id="263"/>
            <p14:sldId id="264"/>
            <p14:sldId id="260"/>
            <p14:sldId id="281"/>
            <p14:sldId id="271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2"/>
    <p:restoredTop sz="94767"/>
  </p:normalViewPr>
  <p:slideViewPr>
    <p:cSldViewPr snapToGrid="0" snapToObjects="1">
      <p:cViewPr varScale="1">
        <p:scale>
          <a:sx n="172" d="100"/>
          <a:sy n="172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Amino</a:t>
            </a:r>
            <a:r>
              <a:rPr lang="en-US" baseline="0" dirty="0" smtClean="0"/>
              <a:t> Acid Levels in Muscle Tissue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Muscle Concentration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cat>
            <c:strRef>
              <c:f>Sheet1!$A$2:$A$20</c:f>
              <c:strCache>
                <c:ptCount val="19"/>
                <c:pt idx="0">
                  <c:v>Asp</c:v>
                </c:pt>
                <c:pt idx="1">
                  <c:v>Phe</c:v>
                </c:pt>
                <c:pt idx="2">
                  <c:v>Tyr</c:v>
                </c:pt>
                <c:pt idx="3">
                  <c:v>Met</c:v>
                </c:pt>
                <c:pt idx="4">
                  <c:v>Ile</c:v>
                </c:pt>
                <c:pt idx="5">
                  <c:v>Leu</c:v>
                </c:pt>
                <c:pt idx="6">
                  <c:v>Cys</c:v>
                </c:pt>
                <c:pt idx="7">
                  <c:v>Val</c:v>
                </c:pt>
                <c:pt idx="8">
                  <c:v>His</c:v>
                </c:pt>
                <c:pt idx="9">
                  <c:v>Asn</c:v>
                </c:pt>
                <c:pt idx="10">
                  <c:v>Arg</c:v>
                </c:pt>
                <c:pt idx="11">
                  <c:v>Pro</c:v>
                </c:pt>
                <c:pt idx="12">
                  <c:v>Ser</c:v>
                </c:pt>
                <c:pt idx="13">
                  <c:v>Thr</c:v>
                </c:pt>
                <c:pt idx="14">
                  <c:v>Lys</c:v>
                </c:pt>
                <c:pt idx="15">
                  <c:v>Gly</c:v>
                </c:pt>
                <c:pt idx="16">
                  <c:v>Ala</c:v>
                </c:pt>
                <c:pt idx="17">
                  <c:v>Glu</c:v>
                </c:pt>
                <c:pt idx="18">
                  <c:v>Gln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0.07</c:v>
                </c:pt>
                <c:pt idx="1">
                  <c:v>0.1</c:v>
                </c:pt>
                <c:pt idx="2">
                  <c:v>0.11</c:v>
                </c:pt>
                <c:pt idx="3">
                  <c:v>0.11</c:v>
                </c:pt>
                <c:pt idx="4">
                  <c:v>0.15</c:v>
                </c:pt>
                <c:pt idx="5">
                  <c:v>0.18</c:v>
                </c:pt>
                <c:pt idx="6">
                  <c:v>0.26</c:v>
                </c:pt>
                <c:pt idx="7">
                  <c:v>0.26</c:v>
                </c:pt>
                <c:pt idx="8">
                  <c:v>0.37</c:v>
                </c:pt>
                <c:pt idx="9">
                  <c:v>0.47</c:v>
                </c:pt>
                <c:pt idx="10">
                  <c:v>0.51</c:v>
                </c:pt>
                <c:pt idx="11">
                  <c:v>0.83</c:v>
                </c:pt>
                <c:pt idx="12">
                  <c:v>0.98</c:v>
                </c:pt>
                <c:pt idx="13">
                  <c:v>1.03</c:v>
                </c:pt>
                <c:pt idx="14">
                  <c:v>1.15</c:v>
                </c:pt>
                <c:pt idx="15">
                  <c:v>1.33</c:v>
                </c:pt>
                <c:pt idx="16">
                  <c:v>2.34</c:v>
                </c:pt>
                <c:pt idx="17">
                  <c:v>4.38</c:v>
                </c:pt>
                <c:pt idx="18">
                  <c:v>19.45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1638751264"/>
        <c:axId val="-1638772032"/>
      </c:barChart>
      <c:catAx>
        <c:axId val="-163875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38772032"/>
        <c:crosses val="autoZero"/>
        <c:auto val="1"/>
        <c:lblAlgn val="ctr"/>
        <c:lblOffset val="100"/>
        <c:noMultiLvlLbl val="0"/>
      </c:catAx>
      <c:valAx>
        <c:axId val="-1638772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Intracellular</a:t>
                </a:r>
                <a:r>
                  <a:rPr lang="en-US" baseline="0" dirty="0" smtClean="0"/>
                  <a:t> Concentration (</a:t>
                </a:r>
                <a:r>
                  <a:rPr lang="en-US" baseline="0" dirty="0" err="1" smtClean="0"/>
                  <a:t>mM</a:t>
                </a:r>
                <a:r>
                  <a:rPr lang="en-US" baseline="0" dirty="0" smtClean="0"/>
                  <a:t>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38751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B00BF-B97A-3349-8121-05C0735D9E5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B3D3A-5945-DF48-BDDD-C6D89593C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33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conditionally essential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5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caveat about your biochemistry textbooks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6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6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does this mean for conditionally essentiality?</a:t>
            </a:r>
          </a:p>
          <a:p>
            <a:r>
              <a:rPr lang="en-US" baseline="0" dirty="0" smtClean="0"/>
              <a:t>MSG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3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B3D3A-5945-DF48-BDDD-C6D89593C6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46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5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4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4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4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7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3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9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4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2FF91-2A6B-7142-9EFE-1DAE949E88CF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C09E-D0D0-7048-A8E0-BCAB4604B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6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Amino Acid and Protein Biosynthesis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Kinds of Amino Acid Biosynthetic Reactions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Step (Transaminase)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Fast and </a:t>
            </a:r>
            <a:r>
              <a:rPr lang="en-US" dirty="0" err="1" smtClean="0"/>
              <a:t>Bioenergetically</a:t>
            </a:r>
            <a:r>
              <a:rPr lang="en-US" dirty="0" smtClean="0"/>
              <a:t> neutral</a:t>
            </a:r>
          </a:p>
          <a:p>
            <a:r>
              <a:rPr lang="en-US" dirty="0" smtClean="0"/>
              <a:t>Controlled by Supply and Demand</a:t>
            </a:r>
          </a:p>
          <a:p>
            <a:r>
              <a:rPr lang="en-US" dirty="0" smtClean="0"/>
              <a:t>Ala, Asp, </a:t>
            </a:r>
            <a:r>
              <a:rPr lang="en-US" dirty="0" err="1" smtClean="0"/>
              <a:t>Glu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Multiple Step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Committed steps</a:t>
            </a:r>
          </a:p>
          <a:p>
            <a:r>
              <a:rPr lang="en-US" dirty="0" smtClean="0"/>
              <a:t>Controlled by Feedback Inhibition</a:t>
            </a:r>
          </a:p>
          <a:p>
            <a:pPr lvl="1"/>
            <a:r>
              <a:rPr lang="en-US" dirty="0" err="1" smtClean="0"/>
              <a:t>Ser</a:t>
            </a:r>
            <a:r>
              <a:rPr lang="en-US" dirty="0" smtClean="0"/>
              <a:t>, </a:t>
            </a:r>
            <a:r>
              <a:rPr lang="en-US" dirty="0" err="1" smtClean="0"/>
              <a:t>Cys</a:t>
            </a:r>
            <a:r>
              <a:rPr lang="en-US" dirty="0" smtClean="0"/>
              <a:t>, </a:t>
            </a:r>
            <a:r>
              <a:rPr lang="en-US" dirty="0" err="1" smtClean="0"/>
              <a:t>Gly</a:t>
            </a:r>
            <a:r>
              <a:rPr lang="en-US" dirty="0" smtClean="0"/>
              <a:t>, </a:t>
            </a:r>
            <a:r>
              <a:rPr lang="en-US" dirty="0" err="1" smtClean="0"/>
              <a:t>Asn</a:t>
            </a:r>
            <a:r>
              <a:rPr lang="en-US" dirty="0" smtClean="0"/>
              <a:t>, Pro, </a:t>
            </a:r>
            <a:r>
              <a:rPr lang="en-US" dirty="0" err="1" smtClean="0"/>
              <a:t>Arg</a:t>
            </a:r>
            <a:r>
              <a:rPr lang="en-US" dirty="0" smtClean="0"/>
              <a:t>, His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44" y="4602228"/>
            <a:ext cx="4216820" cy="12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Inhibition of Multi-step Processes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07" y="1643328"/>
            <a:ext cx="3235870" cy="2191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3570" y="4250345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Serine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884" y="1534233"/>
            <a:ext cx="2925624" cy="21990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87968" y="4065679"/>
            <a:ext cx="97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Cysteine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0" y="215415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5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Transamination Reactions Allow for Rapid Exchange of Amino Groups to Balance Amino Acids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2067"/>
            <a:ext cx="9222581" cy="27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Reversible Transaminase Reactions Allow for Rapid Exchange of Amino Acids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65051"/>
              </p:ext>
            </p:extLst>
          </p:nvPr>
        </p:nvGraphicFramePr>
        <p:xfrm>
          <a:off x="838200" y="1825625"/>
          <a:ext cx="9377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965518"/>
                <a:gridCol w="2103120"/>
                <a:gridCol w="210312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Substrates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Enzyme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Products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Pyruvate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n-lt"/>
                          <a:ea typeface="Symbol" charset="2"/>
                          <a:cs typeface="Symbol" charset="2"/>
                        </a:rPr>
                        <a:t>Glutamate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+mn-lt"/>
                        </a:rPr>
                        <a:t>ALT</a:t>
                      </a:r>
                      <a:endParaRPr lang="en-US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Alanine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Oxaloacetate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Glutamate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Aspartate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-Ketoglutarate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1" y="3416958"/>
            <a:ext cx="8520239" cy="25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Supply and demand controls the levels of the amino acids from the transaminase reactions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Driving towards Alanine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659731"/>
          </a:xfrm>
        </p:spPr>
        <p:txBody>
          <a:bodyPr/>
          <a:lstStyle/>
          <a:p>
            <a:r>
              <a:rPr lang="en-US" dirty="0" smtClean="0"/>
              <a:t>Supply?</a:t>
            </a:r>
          </a:p>
          <a:p>
            <a:r>
              <a:rPr lang="en-US" dirty="0" smtClean="0"/>
              <a:t>Demand?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Driving towards Pyruvate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659731"/>
          </a:xfrm>
        </p:spPr>
        <p:txBody>
          <a:bodyPr/>
          <a:lstStyle/>
          <a:p>
            <a:r>
              <a:rPr lang="en-US" dirty="0" smtClean="0"/>
              <a:t>Supply?</a:t>
            </a:r>
          </a:p>
          <a:p>
            <a:r>
              <a:rPr lang="en-US" dirty="0" smtClean="0"/>
              <a:t>Demand?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38" y="4281488"/>
            <a:ext cx="7505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3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34" y="1771180"/>
            <a:ext cx="5231939" cy="4460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Glutamate Buffers the Nitrogen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748868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10 of the 11 biosynthetic reactions involve glutamate</a:t>
            </a:r>
          </a:p>
          <a:p>
            <a:pPr lvl="1"/>
            <a:r>
              <a:rPr lang="en-US" dirty="0" smtClean="0"/>
              <a:t>Alanine </a:t>
            </a:r>
            <a:r>
              <a:rPr lang="mr-IN" dirty="0" smtClean="0"/>
              <a:t>–</a:t>
            </a:r>
            <a:r>
              <a:rPr lang="en-US" dirty="0" smtClean="0"/>
              <a:t> from Pyruvate/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1"/>
            <a:r>
              <a:rPr lang="en-US" dirty="0" smtClean="0"/>
              <a:t>Aspartate </a:t>
            </a:r>
            <a:r>
              <a:rPr lang="mr-IN" dirty="0" smtClean="0"/>
              <a:t>–</a:t>
            </a:r>
            <a:r>
              <a:rPr lang="en-US" dirty="0" smtClean="0"/>
              <a:t> from Oxaloacetate/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Serine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from 3-Phosphoglycerate/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2"/>
            <a:r>
              <a:rPr lang="en-US" dirty="0" smtClean="0"/>
              <a:t>Cysteine </a:t>
            </a:r>
            <a:r>
              <a:rPr lang="mr-IN" dirty="0" smtClean="0"/>
              <a:t>–</a:t>
            </a:r>
            <a:r>
              <a:rPr lang="en-US" dirty="0" smtClean="0"/>
              <a:t> From </a:t>
            </a:r>
            <a:r>
              <a:rPr lang="en-US" dirty="0" smtClean="0">
                <a:solidFill>
                  <a:schemeClr val="accent2"/>
                </a:solidFill>
              </a:rPr>
              <a:t>Serine</a:t>
            </a:r>
          </a:p>
          <a:p>
            <a:pPr lvl="2"/>
            <a:r>
              <a:rPr lang="en-US" dirty="0" smtClean="0"/>
              <a:t>Glycine </a:t>
            </a:r>
            <a:r>
              <a:rPr lang="mr-IN" dirty="0" smtClean="0"/>
              <a:t>–</a:t>
            </a:r>
            <a:r>
              <a:rPr lang="en-US" dirty="0" smtClean="0"/>
              <a:t> From </a:t>
            </a:r>
            <a:r>
              <a:rPr lang="en-US" dirty="0" smtClean="0">
                <a:solidFill>
                  <a:schemeClr val="accent2"/>
                </a:solidFill>
              </a:rPr>
              <a:t>Serine</a:t>
            </a:r>
          </a:p>
          <a:p>
            <a:pPr lvl="1"/>
            <a:r>
              <a:rPr lang="en-US" dirty="0" smtClean="0"/>
              <a:t>Downstream of </a:t>
            </a:r>
            <a:r>
              <a:rPr lang="en-US" dirty="0" smtClean="0">
                <a:solidFill>
                  <a:srgbClr val="00B050"/>
                </a:solidFill>
              </a:rPr>
              <a:t>Glutamate</a:t>
            </a:r>
          </a:p>
          <a:p>
            <a:pPr lvl="2"/>
            <a:r>
              <a:rPr lang="en-US" dirty="0" smtClean="0"/>
              <a:t>Proline</a:t>
            </a:r>
          </a:p>
          <a:p>
            <a:pPr lvl="2"/>
            <a:r>
              <a:rPr lang="en-US" dirty="0" smtClean="0"/>
              <a:t>Glutamine</a:t>
            </a:r>
          </a:p>
          <a:p>
            <a:pPr lvl="2"/>
            <a:r>
              <a:rPr lang="en-US" dirty="0" smtClean="0"/>
              <a:t>Arginine</a:t>
            </a:r>
          </a:p>
          <a:p>
            <a:pPr lvl="2"/>
            <a:r>
              <a:rPr lang="en-US" dirty="0" smtClean="0"/>
              <a:t>Histidine</a:t>
            </a:r>
          </a:p>
          <a:p>
            <a:r>
              <a:rPr lang="en-US" dirty="0" smtClean="0"/>
              <a:t>Not Tyrosine (Phenylalanine hydroxylase)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Glutamate Dehydrogenase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29463" cy="4351338"/>
          </a:xfrm>
        </p:spPr>
        <p:txBody>
          <a:bodyPr/>
          <a:lstStyle/>
          <a:p>
            <a:r>
              <a:rPr lang="en-US" dirty="0" smtClean="0"/>
              <a:t>Tends to Make </a:t>
            </a:r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r>
              <a:rPr lang="en-US" dirty="0" smtClean="0"/>
              <a:t> by</a:t>
            </a:r>
          </a:p>
          <a:p>
            <a:pPr lvl="1"/>
            <a:r>
              <a:rPr lang="en-US" dirty="0" smtClean="0"/>
              <a:t>ADP, GDP</a:t>
            </a:r>
          </a:p>
          <a:p>
            <a:pPr lvl="1"/>
            <a:r>
              <a:rPr lang="en-US" dirty="0" smtClean="0"/>
              <a:t>BCAA and their metabolites</a:t>
            </a:r>
          </a:p>
          <a:p>
            <a:pPr lvl="1"/>
            <a:r>
              <a:rPr lang="en-US" dirty="0" smtClean="0"/>
              <a:t>NAD</a:t>
            </a:r>
          </a:p>
          <a:p>
            <a:r>
              <a:rPr lang="en-US" dirty="0" smtClean="0"/>
              <a:t>Tends to Make </a:t>
            </a:r>
            <a:r>
              <a:rPr lang="en-US" dirty="0" err="1" smtClean="0"/>
              <a:t>Glu</a:t>
            </a:r>
            <a:r>
              <a:rPr lang="en-US" dirty="0" smtClean="0"/>
              <a:t> by</a:t>
            </a:r>
          </a:p>
          <a:p>
            <a:pPr lvl="1"/>
            <a:r>
              <a:rPr lang="en-US" dirty="0" err="1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err="1" smtClean="0"/>
              <a:t>KG</a:t>
            </a:r>
            <a:endParaRPr lang="en-US" dirty="0" smtClean="0"/>
          </a:p>
          <a:p>
            <a:pPr lvl="1"/>
            <a:r>
              <a:rPr lang="en-US" dirty="0" smtClean="0"/>
              <a:t>NADPH</a:t>
            </a:r>
          </a:p>
          <a:p>
            <a:pPr lvl="1"/>
            <a:r>
              <a:rPr lang="en-US" dirty="0" smtClean="0"/>
              <a:t>ATP, GTP</a:t>
            </a:r>
          </a:p>
          <a:p>
            <a:pPr lvl="1"/>
            <a:r>
              <a:rPr lang="en-US" dirty="0" smtClean="0"/>
              <a:t>Ammonia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213" y="1568868"/>
            <a:ext cx="6124986" cy="460809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71575" y="3729038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71575" y="4153491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83560" y="4549369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83560" y="4916672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71575" y="5341125"/>
            <a:ext cx="3193256" cy="285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34840"/>
          <a:stretch/>
        </p:blipFill>
        <p:spPr>
          <a:xfrm>
            <a:off x="6447236" y="2214818"/>
            <a:ext cx="4261629" cy="262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Glutamate Generated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Supply from transaminase reactions (</a:t>
            </a:r>
            <a:r>
              <a:rPr lang="en-US" dirty="0" err="1" smtClean="0"/>
              <a:t>ie</a:t>
            </a:r>
            <a:r>
              <a:rPr lang="en-US" dirty="0" smtClean="0"/>
              <a:t> Alanine/Aspartate)</a:t>
            </a:r>
          </a:p>
          <a:p>
            <a:r>
              <a:rPr lang="en-US" dirty="0" smtClean="0"/>
              <a:t>Deamination of glutamine by </a:t>
            </a:r>
            <a:r>
              <a:rPr lang="en-US" dirty="0" err="1" smtClean="0"/>
              <a:t>glutaminase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8" y="3476231"/>
            <a:ext cx="6746494" cy="2012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702" y="2380136"/>
            <a:ext cx="3402498" cy="37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Glutamine levels vs other amino acids in tissues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5492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023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Amino Acid Biosynthesis from Glucose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0566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someone is trying to build more protein, and needs more  of a dispensable amino acid what are they drawing from.</a:t>
            </a:r>
          </a:p>
          <a:p>
            <a:endParaRPr lang="en-US" dirty="0" smtClean="0"/>
          </a:p>
          <a:p>
            <a:r>
              <a:rPr lang="en-US" dirty="0" smtClean="0"/>
              <a:t>Pick a non-essential amino acid and sketch out the pathway by which that amino acid could be made from either glucose and what conditions (regulatory steps) would need to be passed.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099" y="1685387"/>
            <a:ext cx="5268711" cy="449157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9990386" y="2606760"/>
            <a:ext cx="1496" cy="2489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0587391" y="4155932"/>
            <a:ext cx="1162" cy="33294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04087" y="5540127"/>
            <a:ext cx="535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392795" y="4830181"/>
            <a:ext cx="280869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806448" y="4967053"/>
            <a:ext cx="280869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03779" y="3771783"/>
            <a:ext cx="2808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87317" y="1429106"/>
            <a:ext cx="48248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1569805" y="1429106"/>
            <a:ext cx="0" cy="25628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1087317" y="1429106"/>
            <a:ext cx="0" cy="25628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9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amino acid does not depend on the presence of an amino acid precursor for biosynthesis?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Alanine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Asparagine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Tyrosine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Arginine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9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3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Protein Biosynthesis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6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there be external control of amino acid biosynthesis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Yay or Nay?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if amino acids are unavailable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Protein synthesis will stall if both essential and non-essential amino acids are not sufficiently available</a:t>
            </a:r>
          </a:p>
          <a:p>
            <a:r>
              <a:rPr lang="en-US" dirty="0" smtClean="0"/>
              <a:t>Therefore the cell needs to be able to detect essential AA levels and respond to them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705" y="1825625"/>
            <a:ext cx="5098562" cy="33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mTORC1 Senses Some of the Essential Amino Acids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672263" cy="4351338"/>
          </a:xfrm>
        </p:spPr>
        <p:txBody>
          <a:bodyPr/>
          <a:lstStyle/>
          <a:p>
            <a:r>
              <a:rPr lang="en-US" dirty="0" smtClean="0"/>
              <a:t>Activated by several signals: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Essential Amino Acids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Arginine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Lysine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Leucine</a:t>
            </a:r>
          </a:p>
          <a:p>
            <a:pPr lvl="1"/>
            <a:r>
              <a:rPr lang="en-US" dirty="0" smtClean="0"/>
              <a:t>Insulin</a:t>
            </a:r>
          </a:p>
          <a:p>
            <a:pPr lvl="1"/>
            <a:r>
              <a:rPr lang="en-US" dirty="0" smtClean="0"/>
              <a:t>Energy Levels (via AMPK)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40" y="152901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7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mTORC1 Activity Leads to More Protein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932" y="1690688"/>
            <a:ext cx="4086875" cy="4099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1178" y="3196622"/>
            <a:ext cx="97013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smtClean="0">
                <a:latin typeface="Arial" charset="0"/>
                <a:ea typeface="Arial" charset="0"/>
                <a:cs typeface="Arial" charset="0"/>
              </a:rPr>
              <a:t>Amino Acids</a:t>
            </a:r>
            <a:endParaRPr lang="en-US" sz="110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19100" y="3357655"/>
            <a:ext cx="838830" cy="382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5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Regulation of Protein Synthesis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752004"/>
              </p:ext>
            </p:extLst>
          </p:nvPr>
        </p:nvGraphicFramePr>
        <p:xfrm>
          <a:off x="724845" y="2490643"/>
          <a:ext cx="699087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293"/>
                <a:gridCol w="2330293"/>
                <a:gridCol w="23302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Synthesis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Effects on Protein Degradation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Insulin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Glucocorticoids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Growth Hormone/IGF1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Testosterone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Promotes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69" y="1825625"/>
            <a:ext cx="4290831" cy="38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6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</a:t>
            </a:r>
            <a:endParaRPr lang="en-US" dirty="0"/>
          </a:p>
        </p:txBody>
      </p:sp>
      <p:pic>
        <p:nvPicPr>
          <p:cNvPr id="4" name="DNAi_translation_vo2_SD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45419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Costs of Protein Production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every peptide bond you need 4 ATP equivalents</a:t>
            </a:r>
          </a:p>
          <a:p>
            <a:r>
              <a:rPr lang="en-US" dirty="0" smtClean="0"/>
              <a:t>Actin has 374 amino acids</a:t>
            </a:r>
          </a:p>
          <a:p>
            <a:r>
              <a:rPr lang="en-US" dirty="0" smtClean="0"/>
              <a:t>How many molecules of glucose are needed to make Actin’s peptide bonds</a:t>
            </a:r>
          </a:p>
          <a:p>
            <a:pPr lvl="1"/>
            <a:r>
              <a:rPr lang="en-US" dirty="0" smtClean="0"/>
              <a:t>If only glycolysis (8 ATP/glucose)</a:t>
            </a:r>
          </a:p>
          <a:p>
            <a:pPr lvl="1"/>
            <a:r>
              <a:rPr lang="en-US" dirty="0" smtClean="0"/>
              <a:t>If glycolysis/TCA/ETC (36 ATP/glucose)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5628724"/>
              </p:ext>
            </p:extLst>
          </p:nvPr>
        </p:nvGraphicFramePr>
        <p:xfrm>
          <a:off x="6172200" y="1825625"/>
          <a:ext cx="560920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1395"/>
                <a:gridCol w="23878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Making Amino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Acyl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ATP bonds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ATP -&gt; ADP -&gt;AMP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Binding of </a:t>
                      </a:r>
                      <a:r>
                        <a:rPr lang="en-US" dirty="0" err="1" smtClean="0"/>
                        <a:t>tRNA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GTP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Elongation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GTP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5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the mechanistic differences that explain the difference between dispensable and indispensable amino acids.</a:t>
            </a:r>
          </a:p>
          <a:p>
            <a:r>
              <a:rPr lang="en-US" dirty="0"/>
              <a:t>Describe the central role of glutamate as a pool of nitrogen.</a:t>
            </a:r>
          </a:p>
          <a:p>
            <a:r>
              <a:rPr lang="en-US" dirty="0"/>
              <a:t>Describe the relationships between the glycolytic and TCA cycle intermediates and amino acid biosynthesis.</a:t>
            </a:r>
          </a:p>
          <a:p>
            <a:r>
              <a:rPr lang="en-US" dirty="0"/>
              <a:t>Explain why cysteine and tyrosine are dispensable only if precursors are available.</a:t>
            </a:r>
          </a:p>
          <a:p>
            <a:r>
              <a:rPr lang="en-US" dirty="0"/>
              <a:t>Understand how amino acid biosynthetic rates are controlled by utilization and by negative feedback.</a:t>
            </a:r>
          </a:p>
          <a:p>
            <a:r>
              <a:rPr lang="en-US" dirty="0"/>
              <a:t>Understand the role that the indispensable amino acids play in controlling protein synthesis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is a transamination reaction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transfer of ammonia to urea for disposal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removal of an amino group releasing ammonia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transfer of an amino group from one molecule to another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removal of an amino group from an amino acid for degradation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2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on the Midterm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 6, </a:t>
            </a:r>
            <a:r>
              <a:rPr lang="en-US" dirty="0" smtClean="0"/>
              <a:t>correct answer was ATP and was </a:t>
            </a:r>
            <a:r>
              <a:rPr lang="en-US" dirty="0" err="1" smtClean="0"/>
              <a:t>mis</a:t>
            </a:r>
            <a:r>
              <a:rPr lang="en-US" dirty="0" smtClean="0"/>
              <a:t>-scored </a:t>
            </a:r>
            <a:r>
              <a:rPr lang="en-US" u="sng" dirty="0" smtClean="0"/>
              <a:t>I will add 2 points to anyone who picked ATP </a:t>
            </a:r>
          </a:p>
          <a:p>
            <a:r>
              <a:rPr lang="en-US" b="1" dirty="0" smtClean="0"/>
              <a:t>Questions 3, 5 and 14</a:t>
            </a:r>
            <a:r>
              <a:rPr lang="en-U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Anderson and I commented on our thoughts on which answer was correct and our logic.  Please look at the Multiple Choice Question Discussion</a:t>
            </a:r>
          </a:p>
          <a:p>
            <a:r>
              <a:rPr lang="en-US" b="1" dirty="0" smtClean="0"/>
              <a:t>For Long Answer Questions</a:t>
            </a:r>
          </a:p>
          <a:p>
            <a:pPr lvl="1"/>
            <a:r>
              <a:rPr lang="en-US" dirty="0" smtClean="0"/>
              <a:t>Email Dr. Anderson or I to make an appointment to discuss any issues you have for long answer questions.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1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Tentative Grade Schema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37028"/>
              </p:ext>
            </p:extLst>
          </p:nvPr>
        </p:nvGraphicFramePr>
        <p:xfrm>
          <a:off x="7496175" y="1825625"/>
          <a:ext cx="257175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75"/>
                <a:gridCol w="12858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Overall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Projected</a:t>
                      </a:r>
                    </a:p>
                    <a:p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Under</a:t>
                      </a:r>
                      <a:r>
                        <a:rPr lang="en-US" baseline="0" dirty="0" smtClean="0"/>
                        <a:t> 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70-75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75-80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80-85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85+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5"/>
          <a:stretch/>
        </p:blipFill>
        <p:spPr>
          <a:xfrm>
            <a:off x="838200" y="1528010"/>
            <a:ext cx="6400800" cy="38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Understand the mechanistic differences that explain the difference between dispensable and indispensable amino acids.</a:t>
            </a:r>
          </a:p>
          <a:p>
            <a:r>
              <a:rPr lang="en-US" dirty="0"/>
              <a:t>Describe the central role of glutamate as a pool of nitrogen.</a:t>
            </a:r>
          </a:p>
          <a:p>
            <a:r>
              <a:rPr lang="en-US" dirty="0"/>
              <a:t>Describe the relationships between the glycolytic and TCA cycle intermediates and amino acid biosynthesis.</a:t>
            </a:r>
          </a:p>
          <a:p>
            <a:r>
              <a:rPr lang="en-US" dirty="0"/>
              <a:t>Explain why cysteine and tyrosine are dispensable only if precursors are available.</a:t>
            </a:r>
          </a:p>
          <a:p>
            <a:r>
              <a:rPr lang="en-US" dirty="0"/>
              <a:t>Understand how amino acid biosynthetic rates are controlled by utilization and by negative feedback.</a:t>
            </a:r>
          </a:p>
          <a:p>
            <a:r>
              <a:rPr lang="en-US" dirty="0"/>
              <a:t>Understand the role that the indispensable amino acids play in controlling protein synthesis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2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vs Non-Essential Amino Acids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728609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979" y="1797417"/>
            <a:ext cx="6418070" cy="28548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9041" y="5048093"/>
            <a:ext cx="4201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Arginine is sometimes considered essential because while we can make it, it is difficult.  This is especially true for rapidly growing individuals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3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and Amino Acid Biosynthesis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8269" cy="4351338"/>
          </a:xfrm>
        </p:spPr>
        <p:txBody>
          <a:bodyPr/>
          <a:lstStyle/>
          <a:p>
            <a:r>
              <a:rPr lang="en-US" dirty="0" smtClean="0"/>
              <a:t>Many amino acids are derived from glycolytic and TCA intermediates</a:t>
            </a:r>
          </a:p>
          <a:p>
            <a:pPr lvl="1"/>
            <a:r>
              <a:rPr lang="en-US" dirty="0" smtClean="0"/>
              <a:t>3-Phosphoglycerate</a:t>
            </a:r>
          </a:p>
          <a:p>
            <a:pPr lvl="1"/>
            <a:r>
              <a:rPr lang="en-US" dirty="0" smtClean="0"/>
              <a:t>Phosphoenolpyruvate</a:t>
            </a:r>
          </a:p>
          <a:p>
            <a:pPr lvl="1"/>
            <a:r>
              <a:rPr lang="en-US" dirty="0" smtClean="0"/>
              <a:t>Pyruvate</a:t>
            </a:r>
          </a:p>
          <a:p>
            <a:pPr lvl="1"/>
            <a:r>
              <a:rPr lang="en-US" dirty="0" smtClean="0"/>
              <a:t>Oxaloacetate</a:t>
            </a:r>
          </a:p>
          <a:p>
            <a:pPr lvl="1"/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-Ketoglutarate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787" y="1685387"/>
            <a:ext cx="5268711" cy="449157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8955074" y="2606760"/>
            <a:ext cx="1496" cy="2489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552079" y="4155932"/>
            <a:ext cx="1162" cy="33294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68775" y="5540127"/>
            <a:ext cx="5353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357483" y="4830181"/>
            <a:ext cx="280869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71136" y="4967053"/>
            <a:ext cx="280869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68467" y="3771783"/>
            <a:ext cx="2808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052005" y="1429106"/>
            <a:ext cx="48248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0534493" y="1429106"/>
            <a:ext cx="0" cy="25628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052005" y="1429106"/>
            <a:ext cx="0" cy="25628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052004" y="110950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More About PKU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3529760" cy="4351338"/>
          </a:xfrm>
        </p:spPr>
        <p:txBody>
          <a:bodyPr/>
          <a:lstStyle/>
          <a:p>
            <a:r>
              <a:rPr lang="en-US" dirty="0" smtClean="0"/>
              <a:t>Buildup of </a:t>
            </a:r>
            <a:r>
              <a:rPr lang="en-US" dirty="0" err="1" smtClean="0"/>
              <a:t>Phenylacetate</a:t>
            </a:r>
            <a:r>
              <a:rPr lang="en-US" dirty="0" smtClean="0"/>
              <a:t> and </a:t>
            </a:r>
            <a:r>
              <a:rPr lang="en-US" dirty="0" err="1" smtClean="0"/>
              <a:t>Phenyllactate</a:t>
            </a:r>
            <a:r>
              <a:rPr lang="en-US" dirty="0" smtClean="0"/>
              <a:t> is pathological</a:t>
            </a:r>
          </a:p>
          <a:p>
            <a:r>
              <a:rPr lang="en-US" dirty="0" smtClean="0"/>
              <a:t>Inability to make </a:t>
            </a:r>
            <a:r>
              <a:rPr lang="en-US" dirty="0" err="1" smtClean="0"/>
              <a:t>Catecholamines</a:t>
            </a:r>
            <a:r>
              <a:rPr lang="en-US" dirty="0" smtClean="0"/>
              <a:t> and Melanin without supplemental tyrosine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3" y="1361419"/>
            <a:ext cx="4191000" cy="535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67" y="365125"/>
            <a:ext cx="2991251" cy="62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763</Words>
  <Application>Microsoft Macintosh PowerPoint</Application>
  <PresentationFormat>Widescreen</PresentationFormat>
  <Paragraphs>185</Paragraphs>
  <Slides>29</Slides>
  <Notes>6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Mangal</vt:lpstr>
      <vt:lpstr>Symbol</vt:lpstr>
      <vt:lpstr>Office Theme</vt:lpstr>
      <vt:lpstr>Amino Acid and Protein Biosynthesis</vt:lpstr>
      <vt:lpstr>Quiz Question #1</vt:lpstr>
      <vt:lpstr>Quiz Question #2</vt:lpstr>
      <vt:lpstr>Updates on the Midterm</vt:lpstr>
      <vt:lpstr>Tentative Grade Schema</vt:lpstr>
      <vt:lpstr>Learning Objectives</vt:lpstr>
      <vt:lpstr>Essential vs Non-Essential Amino Acids</vt:lpstr>
      <vt:lpstr>TCA Cycle and Amino Acid Biosynthesis</vt:lpstr>
      <vt:lpstr>A Little More About PKU</vt:lpstr>
      <vt:lpstr>Two Kinds of Amino Acid Biosynthetic Reactions</vt:lpstr>
      <vt:lpstr>Feedback Inhibition of Multi-step Processes</vt:lpstr>
      <vt:lpstr>Transamination Reactions Allow for Rapid Exchange of Amino Groups to Balance Amino Acids</vt:lpstr>
      <vt:lpstr>Reversible Transaminase Reactions Allow for Rapid Exchange of Amino Acids</vt:lpstr>
      <vt:lpstr>Supply and demand controls the levels of the amino acids from the transaminase reactions</vt:lpstr>
      <vt:lpstr>Glutamate Buffers the Nitrogen Pool</vt:lpstr>
      <vt:lpstr>Regulation of Glutamate Dehydrogenase</vt:lpstr>
      <vt:lpstr>Where is Glutamate Generated From?</vt:lpstr>
      <vt:lpstr>Glutamine levels vs other amino acids in tissues</vt:lpstr>
      <vt:lpstr>Amino Acid Biosynthesis from Glucose</vt:lpstr>
      <vt:lpstr>PowerPoint Presentation</vt:lpstr>
      <vt:lpstr>Regulation of Protein Biosynthesis</vt:lpstr>
      <vt:lpstr>Should there be external control of amino acid biosynthesis</vt:lpstr>
      <vt:lpstr>What happens if amino acids are unavailable</vt:lpstr>
      <vt:lpstr>mTORC1 Senses Some of the Essential Amino Acids</vt:lpstr>
      <vt:lpstr>mTORC1 Activity Leads to More Protein Synthesis</vt:lpstr>
      <vt:lpstr>Hormonal Regulation of Protein Synthesis</vt:lpstr>
      <vt:lpstr>Protein Synthesis</vt:lpstr>
      <vt:lpstr>Energy Costs of Protein Production</vt:lpstr>
      <vt:lpstr>Learning Objectives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Amino Acid and Protein Biosynthesis</dc:title>
  <dc:creator>Dave Bridges</dc:creator>
  <cp:lastModifiedBy>Dave Bridges</cp:lastModifiedBy>
  <cp:revision>47</cp:revision>
  <dcterms:created xsi:type="dcterms:W3CDTF">2016-10-21T12:38:28Z</dcterms:created>
  <dcterms:modified xsi:type="dcterms:W3CDTF">2016-10-26T17:04:45Z</dcterms:modified>
</cp:coreProperties>
</file>